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A45"/>
    <a:srgbClr val="B07BD7"/>
    <a:srgbClr val="FC8A4A"/>
    <a:srgbClr val="B75AFC"/>
    <a:srgbClr val="F5518F"/>
    <a:srgbClr val="DF5F71"/>
    <a:srgbClr val="FFF8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651B-D838-4151-B0C2-4975DE2771F5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EEEAA-8F72-45A0-86F2-33C06ACE1E4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97962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Cascading IL – the invitation issued to all staff to our first TLC</a:t>
            </a:r>
            <a:r>
              <a:rPr lang="en-IE" baseline="0" dirty="0" smtClean="0"/>
              <a:t> meeting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18FF-3749-474F-83B9-B254C84822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7" t="22865" r="56373" b="61146"/>
          <a:stretch/>
        </p:blipFill>
        <p:spPr bwMode="auto">
          <a:xfrm>
            <a:off x="323528" y="260648"/>
            <a:ext cx="2736304" cy="10081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05715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71814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07547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120680" cy="11430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5259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7" t="22865" r="56373" b="61146"/>
          <a:stretch/>
        </p:blipFill>
        <p:spPr bwMode="auto">
          <a:xfrm>
            <a:off x="107504" y="116632"/>
            <a:ext cx="1548172" cy="6480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217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599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41123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6092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68527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6231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1887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9432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google.ie/url?sa=i&amp;rct=j&amp;q=&amp;esrc=s&amp;frm=1&amp;source=images&amp;cd=&amp;cad=rja&amp;docid=rZpYmf4v3EzWYM&amp;tbnid=2sM74tZLzm_4BM:&amp;ved=0CAUQjRw&amp;url=http://www.teachingcouncil.ie/latest-news/world-teachers%E2%80%99-day-event-5-october-2013-%E2%80%93-a-date-for-your-diary.2050.html&amp;ei=tKM5UsfmG-S57Aa3qIG4Cw&amp;psig=AFQjCNEnKcc1o9_24Ef6hM22717WOQHkNw&amp;ust=1379595560880535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oogle.ie/url?sa=i&amp;rct=j&amp;q=&amp;esrc=s&amp;frm=1&amp;source=images&amp;cd=&amp;cad=rja&amp;docid=SxvKrhtiyUhSnM&amp;tbnid=1NieDP00obIXUM:&amp;ved=0CAUQjRw&amp;url=http://www.ivea.ie/resources/etb_circulars.html&amp;ei=WZY5Urb0CcXB7AaRwYBg&amp;bvm=bv.52288139,d.ZGU&amp;psig=AFQjCNEY5uiFA_HAuYdcpvAOFx1SeeFJPw&amp;ust=1379592149828344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google.ie/url?sa=i&amp;rct=j&amp;q=&amp;esrc=s&amp;frm=1&amp;source=images&amp;cd=&amp;cad=rja&amp;docid=wp3pnGJphxDPeM&amp;tbnid=ibHPqb-bMa_JLM:&amp;ved=0CAUQjRw&amp;url=http://www.anseo.net/category/politics/teaching-council/&amp;ei=JKM5UtLrLcrC7AbgtoCoAQ&amp;psig=AFQjCNHpl6QgII84VRxTZ-EWTP2swyjC5w&amp;ust=1379595426584930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0468-425D-419A-A6A0-C3A0A68DACE9}" type="datetimeFigureOut">
              <a:rPr lang="en-IE" smtClean="0"/>
              <a:pPr/>
              <a:t>02/10/2013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190676" y="260648"/>
            <a:ext cx="3032720" cy="2128980"/>
            <a:chOff x="6318199" y="4729020"/>
            <a:chExt cx="3032720" cy="2128980"/>
          </a:xfrm>
        </p:grpSpPr>
        <p:pic>
          <p:nvPicPr>
            <p:cNvPr id="1028" name="Picture 4" descr="C:\Users\stftlg\AppData\Local\Microsoft\Windows\Temporary Internet Files\Content.IE5\QTHTGNPQ\MC900439587[1]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905" y="4729020"/>
              <a:ext cx="2670095" cy="21289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7376904" y="523415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i="1" dirty="0" smtClean="0">
                  <a:latin typeface="Cambria" panose="02040503050406030204" pitchFamily="18" charset="0"/>
                </a:rPr>
                <a:t>     </a:t>
              </a:r>
              <a:r>
                <a:rPr lang="en-IE" sz="2400" b="1" i="1" dirty="0" smtClean="0">
                  <a:latin typeface="Cambria" panose="02040503050406030204" pitchFamily="18" charset="0"/>
                </a:rPr>
                <a:t>IL</a:t>
              </a:r>
              <a:endParaRPr lang="en-IE" sz="2400" b="1" i="1" dirty="0">
                <a:latin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656824" y="594928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anose="02040503050406030204" pitchFamily="18" charset="0"/>
                </a:rPr>
                <a:t>Strategies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729267" y="5961395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Tactics 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318199" y="51031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Skills 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7910759" y="51031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    Orgs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190679" y="472902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</a:t>
              </a:r>
              <a:r>
                <a:rPr lang="en-IE" sz="1400" i="1" baseline="0" dirty="0" smtClean="0">
                  <a:latin typeface="Cambria" panose="02040503050406030204" pitchFamily="18" charset="0"/>
                </a:rPr>
                <a:t>Concepts</a:t>
              </a:r>
              <a:r>
                <a:rPr lang="en-IE" i="1" baseline="0" dirty="0" smtClean="0">
                  <a:latin typeface="Cambria" panose="02040503050406030204" pitchFamily="18" charset="0"/>
                </a:rPr>
                <a:t> 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irc_mi" descr="http://www.ivea.ie/images/etbi_logo.jpg">
            <a:hlinkClick r:id="rId15"/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4977"/>
            <a:ext cx="1219200" cy="5715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" name="irc_mi" descr="http://www.teachingcouncil.ie/_fileUpload/Image/fe_ilte_FINAL_logo.jpg_Thumbnail0.jpg">
            <a:hlinkClick r:id="rId17"/>
          </p:cNvPr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944" y="6111652"/>
            <a:ext cx="810895" cy="5048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irc_mi" descr="http://www.anseo.net/wp-content/uploads/2012/11/Screen-Shot-2012-11-13-at-22.24.08.png">
            <a:hlinkClick r:id="rId19"/>
          </p:cNvPr>
          <p:cNvPicPr/>
          <p:nvPr userDrawn="1"/>
        </p:nvPicPr>
        <p:blipFill rotWithShape="1">
          <a:blip r:embed="rId20" cstate="print"/>
          <a:srcRect t="19446" b="25963"/>
          <a:stretch/>
        </p:blipFill>
        <p:spPr bwMode="auto">
          <a:xfrm>
            <a:off x="7249381" y="6134357"/>
            <a:ext cx="1656184" cy="45941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39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en-IE" b="1" i="1" dirty="0" smtClean="0"/>
              <a:t>Instructional Leadership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The Foundation for a Professional Learning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6400800" cy="720080"/>
          </a:xfrm>
        </p:spPr>
        <p:txBody>
          <a:bodyPr/>
          <a:lstStyle/>
          <a:p>
            <a:r>
              <a:rPr lang="en-IE" dirty="0" smtClean="0"/>
              <a:t>Case Study: Athy Education Campus</a:t>
            </a:r>
            <a:endParaRPr lang="en-US" dirty="0"/>
          </a:p>
        </p:txBody>
      </p:sp>
      <p:sp>
        <p:nvSpPr>
          <p:cNvPr id="9218" name="AutoShape 2" descr="https://mail-attachment.googleusercontent.com/attachment/u/0/?ui=2&amp;ik=859a072824&amp;view=att&amp;th=14073abce62d0e91&amp;attid=0.1&amp;disp=inline&amp;safe=1&amp;zw&amp;saduie=AG9B_P9Pjrx6aVWLZ27WfJ8y9P3q&amp;sadet=1376381783400&amp;sads=miHZ0fsh_EKqpk8h-UfqCsS-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istrator\Desktop\photo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6008216" cy="4506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or\Desktop\photo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10426"/>
            <a:ext cx="6120680" cy="4590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7" t="22865" r="56373" b="61146"/>
          <a:stretch/>
        </p:blipFill>
        <p:spPr bwMode="auto">
          <a:xfrm>
            <a:off x="107504" y="116632"/>
            <a:ext cx="1548172" cy="6480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 Laptop\Download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62" t="3873" r="17417" b="3184"/>
          <a:stretch>
            <a:fillRect/>
          </a:stretch>
        </p:blipFill>
        <p:spPr>
          <a:xfrm>
            <a:off x="539552" y="836712"/>
            <a:ext cx="583264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Athy</a:t>
            </a:r>
            <a:r>
              <a:rPr lang="en-IE" dirty="0" smtClean="0"/>
              <a:t> Education Campus</a:t>
            </a:r>
            <a:endParaRPr lang="en-US" dirty="0"/>
          </a:p>
        </p:txBody>
      </p:sp>
      <p:pic>
        <p:nvPicPr>
          <p:cNvPr id="1026" name="Picture 2" descr="C:\Documents and Settings\Administrator\Desktop\Aerial Athy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684004" cy="40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3284984"/>
            <a:ext cx="1244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err="1" smtClean="0">
                <a:solidFill>
                  <a:srgbClr val="FFFF00"/>
                </a:solidFill>
              </a:rPr>
              <a:t>Athy</a:t>
            </a:r>
            <a:r>
              <a:rPr lang="en-IE" sz="1600" b="1" dirty="0" smtClean="0">
                <a:solidFill>
                  <a:srgbClr val="FFFF00"/>
                </a:solidFill>
              </a:rPr>
              <a:t> College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39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 err="1" smtClean="0">
                <a:solidFill>
                  <a:srgbClr val="FFFF00"/>
                </a:solidFill>
              </a:rPr>
              <a:t>Scoil</a:t>
            </a:r>
            <a:r>
              <a:rPr lang="en-IE" sz="1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IE" sz="1400" b="1" dirty="0" err="1" smtClean="0">
                <a:solidFill>
                  <a:srgbClr val="FFFF00"/>
                </a:solidFill>
              </a:rPr>
              <a:t>Phadraig</a:t>
            </a:r>
            <a:endParaRPr lang="en-IE" sz="1400" b="1" dirty="0" smtClean="0">
              <a:solidFill>
                <a:srgbClr val="FFFF00"/>
              </a:solidFill>
            </a:endParaRPr>
          </a:p>
          <a:p>
            <a:r>
              <a:rPr lang="en-IE" sz="1400" b="1" dirty="0" err="1" smtClean="0">
                <a:solidFill>
                  <a:srgbClr val="FFFF00"/>
                </a:solidFill>
              </a:rPr>
              <a:t>Naofa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58052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4797152"/>
            <a:ext cx="162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rgbClr val="FFFF00"/>
                </a:solidFill>
              </a:rPr>
              <a:t>Gaelscoil</a:t>
            </a:r>
            <a:r>
              <a:rPr lang="en-IE" sz="1600" b="1" dirty="0" smtClean="0">
                <a:solidFill>
                  <a:srgbClr val="FFFF00"/>
                </a:solidFill>
              </a:rPr>
              <a:t> </a:t>
            </a:r>
            <a:r>
              <a:rPr lang="en-IE" sz="1600" b="1" dirty="0" err="1" smtClean="0">
                <a:solidFill>
                  <a:srgbClr val="FFFF00"/>
                </a:solidFill>
              </a:rPr>
              <a:t>Átha</a:t>
            </a:r>
            <a:r>
              <a:rPr lang="en-IE" sz="1600" b="1" dirty="0" smtClean="0">
                <a:solidFill>
                  <a:srgbClr val="FFFF00"/>
                </a:solidFill>
              </a:rPr>
              <a:t> Í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3789040"/>
            <a:ext cx="161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err="1" smtClean="0">
                <a:solidFill>
                  <a:srgbClr val="FFFF00"/>
                </a:solidFill>
              </a:rPr>
              <a:t>Athy</a:t>
            </a:r>
            <a:r>
              <a:rPr lang="en-IE" sz="1600" b="1" dirty="0" smtClean="0">
                <a:solidFill>
                  <a:srgbClr val="FFFF00"/>
                </a:solidFill>
              </a:rPr>
              <a:t> Model </a:t>
            </a:r>
            <a:r>
              <a:rPr lang="en-IE" sz="1600" b="1" dirty="0" err="1" smtClean="0">
                <a:solidFill>
                  <a:srgbClr val="FFFF00"/>
                </a:solidFill>
              </a:rPr>
              <a:t>Scoil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00092 Athy Colle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 contrast="14000"/>
          </a:blip>
          <a:stretch>
            <a:fillRect/>
          </a:stretch>
        </p:blipFill>
        <p:spPr>
          <a:xfrm>
            <a:off x="323528" y="1124744"/>
            <a:ext cx="604867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863508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7" t="22865" r="56373" b="61146"/>
          <a:stretch/>
        </p:blipFill>
        <p:spPr bwMode="auto">
          <a:xfrm>
            <a:off x="107504" y="116632"/>
            <a:ext cx="1548172" cy="6480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Campu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976664" cy="4482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300192" cy="44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th  de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6242727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istrator\Desktop\photo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080224" cy="456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photo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37</Words>
  <Application>Microsoft Office PowerPoint</Application>
  <PresentationFormat>On-screen Show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Instructional Leadership  The Foundation for a Professional Learning Community</vt:lpstr>
      <vt:lpstr>Athy Education Campus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Tadhg Long</dc:creator>
  <cp:lastModifiedBy> </cp:lastModifiedBy>
  <cp:revision>11</cp:revision>
  <dcterms:created xsi:type="dcterms:W3CDTF">2013-09-26T09:08:17Z</dcterms:created>
  <dcterms:modified xsi:type="dcterms:W3CDTF">2013-10-02T13:08:44Z</dcterms:modified>
</cp:coreProperties>
</file>